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МОУ СОШ № 52 г. Киров, 2007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44AB88-C63E-41A9-AC60-A713554A5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МОУ СОШ № 52 г. Киров, 2007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769A12-CA61-42D1-9E74-6E6E89C4A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Дорога к письменности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17032"/>
            <a:ext cx="5616624" cy="914400"/>
          </a:xfrm>
        </p:spPr>
        <p:txBody>
          <a:bodyPr/>
          <a:lstStyle/>
          <a:p>
            <a:r>
              <a:rPr lang="ru-RU" dirty="0" smtClean="0"/>
              <a:t>Урок русского языка в 5 классе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1_6"/>
          <p:cNvPicPr>
            <a:picLocks noChangeAspect="1" noChangeArrowheads="1"/>
          </p:cNvPicPr>
          <p:nvPr/>
        </p:nvPicPr>
        <p:blipFill>
          <a:blip r:embed="rId2" cstate="print"/>
          <a:srcRect l="-5566" b="-5521"/>
          <a:stretch>
            <a:fillRect/>
          </a:stretch>
        </p:blipFill>
        <p:spPr bwMode="auto">
          <a:xfrm>
            <a:off x="228600" y="304800"/>
            <a:ext cx="4335463" cy="6553200"/>
          </a:xfrm>
          <a:prstGeom prst="rect">
            <a:avLst/>
          </a:prstGeom>
          <a:noFill/>
        </p:spPr>
      </p:pic>
      <p:pic>
        <p:nvPicPr>
          <p:cNvPr id="10245" name="Picture 5" descr="31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781300"/>
            <a:ext cx="4267200" cy="372745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8064" y="404664"/>
            <a:ext cx="3357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В египетском алфавите было более 700 иероглифов</a:t>
            </a:r>
            <a:r>
              <a:rPr lang="ru-RU" sz="2000" b="1" dirty="0" smtClean="0">
                <a:solidFill>
                  <a:srgbClr val="FF0000"/>
                </a:solidFill>
              </a:rPr>
              <a:t>. Гласные звуки у египтян иероглифами не передавались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810000" cy="2738438"/>
          </a:xfrm>
          <a:prstGeom prst="rect">
            <a:avLst/>
          </a:prstGeom>
          <a:noFill/>
        </p:spPr>
      </p:pic>
      <p:pic>
        <p:nvPicPr>
          <p:cNvPr id="16389" name="Picture 5" descr="b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2589213" cy="2287588"/>
          </a:xfrm>
          <a:prstGeom prst="rect">
            <a:avLst/>
          </a:prstGeom>
          <a:noFill/>
          <a:ln w="107950">
            <a:solidFill>
              <a:srgbClr val="0B265D"/>
            </a:solidFill>
            <a:miter lim="800000"/>
            <a:headEnd/>
            <a:tailEnd/>
          </a:ln>
        </p:spPr>
      </p:pic>
      <p:pic>
        <p:nvPicPr>
          <p:cNvPr id="16390" name="Picture 6" descr="ss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3505200" cy="2590800"/>
          </a:xfrm>
          <a:prstGeom prst="rect">
            <a:avLst/>
          </a:prstGeom>
          <a:noFill/>
        </p:spPr>
      </p:pic>
      <p:pic>
        <p:nvPicPr>
          <p:cNvPr id="16391" name="Picture 7" descr="Безымянныйhhhh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819400"/>
            <a:ext cx="2132013" cy="2892425"/>
          </a:xfrm>
          <a:prstGeom prst="rect">
            <a:avLst/>
          </a:prstGeom>
          <a:noFill/>
          <a:ln w="114300">
            <a:solidFill>
              <a:srgbClr val="0B265D"/>
            </a:solidFill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000232" y="5857892"/>
            <a:ext cx="628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В Китае записи делались на бамбуке и изобрели бумагу . Тонкой кисточкой или палочкой наносили иероглифы сверх вниз.</a:t>
            </a:r>
          </a:p>
        </p:txBody>
      </p:sp>
      <p:pic>
        <p:nvPicPr>
          <p:cNvPr id="16393" name="Picture 9" descr="好-ord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19200"/>
            <a:ext cx="952500" cy="952500"/>
          </a:xfrm>
          <a:prstGeom prst="rect">
            <a:avLst/>
          </a:prstGeom>
          <a:noFill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Древний Китай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067944" y="2000240"/>
            <a:ext cx="4680520" cy="4500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" charset="0"/>
              </a:rPr>
              <a:t> </a:t>
            </a:r>
            <a:r>
              <a:rPr lang="ru-RU" sz="2400" dirty="0"/>
              <a:t>Письмена персов – это уже сочетания черточек. </a:t>
            </a:r>
          </a:p>
          <a:p>
            <a:pPr marL="0" indent="0">
              <a:buNone/>
            </a:pPr>
            <a:r>
              <a:rPr lang="ru-RU" sz="2400" dirty="0"/>
              <a:t> Персы выдавливали свои письмена палочками на глиняных плитках – получались черточки. </a:t>
            </a:r>
          </a:p>
          <a:p>
            <a:pPr marL="0" indent="0">
              <a:buNone/>
            </a:pPr>
            <a:r>
              <a:rPr lang="ru-RU" sz="2400" dirty="0"/>
              <a:t> Такое письмо называется клинописью. </a:t>
            </a:r>
          </a:p>
          <a:p>
            <a:pPr marL="0" indent="0">
              <a:buNone/>
            </a:pPr>
            <a:r>
              <a:rPr lang="ru-RU" sz="2400" dirty="0"/>
              <a:t> Разгадал персидские письмена немецкий ученый </a:t>
            </a:r>
            <a:r>
              <a:rPr lang="ru-RU" sz="2400" dirty="0" err="1"/>
              <a:t>Гротефенд</a:t>
            </a:r>
            <a:r>
              <a:rPr lang="ru-RU" sz="2400" dirty="0"/>
              <a:t>.</a:t>
            </a:r>
          </a:p>
        </p:txBody>
      </p:sp>
      <p:pic>
        <p:nvPicPr>
          <p:cNvPr id="14361" name="Picture 25" descr="k03033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8913"/>
            <a:ext cx="2782888" cy="3097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68" name="Picture 32" descr="01p0041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>
          <a:xfrm>
            <a:off x="179388" y="2997200"/>
            <a:ext cx="3097212" cy="244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Персидская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клинопись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43438" y="1879600"/>
            <a:ext cx="4117976" cy="4006850"/>
            <a:chOff x="2925" y="1184"/>
            <a:chExt cx="2594" cy="2524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2925" y="1200"/>
              <a:ext cx="8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рисунок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515" y="3456"/>
              <a:ext cx="14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пиктограмма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4061" y="1184"/>
              <a:ext cx="1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клинописный знак</a:t>
              </a: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4135" y="3120"/>
              <a:ext cx="0" cy="3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3429" y="1488"/>
              <a:ext cx="0" cy="3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4668" y="1488"/>
              <a:ext cx="0" cy="3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33400" y="3810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Междуречье</a:t>
            </a:r>
          </a:p>
        </p:txBody>
      </p:sp>
      <p:pic>
        <p:nvPicPr>
          <p:cNvPr id="12302" name="Picture 14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2695575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4" name="Picture 16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847975" cy="17049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Узнать и на следующем уроке рассказать о рождении нашей письменности, о различных сигналах, о первом письме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как люди раньше обходились без письма?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835696" y="1825625"/>
            <a:ext cx="6507015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Объясните, как вы понимаете значение сочетаний слов «медвежий угол», «медвежья услуга»?</a:t>
            </a:r>
            <a:endParaRPr lang="ru-RU" dirty="0"/>
          </a:p>
        </p:txBody>
      </p:sp>
      <p:pic>
        <p:nvPicPr>
          <p:cNvPr id="6" name="Медвежья услуга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411760" y="2996952"/>
            <a:ext cx="4223792" cy="3167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Linden_Eugen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1006"/>
          <a:stretch>
            <a:fillRect/>
          </a:stretch>
        </p:blipFill>
        <p:spPr>
          <a:xfrm>
            <a:off x="179512" y="188640"/>
            <a:ext cx="2381250" cy="31533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137053_html_m42b6479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474772" cy="376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4211960" y="188640"/>
            <a:ext cx="2304256" cy="1152128"/>
          </a:xfrm>
          <a:prstGeom prst="wedgeEllipseCallout">
            <a:avLst>
              <a:gd name="adj1" fmla="val 61880"/>
              <a:gd name="adj2" fmla="val 548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Уошо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068960"/>
            <a:ext cx="2232248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Юджин </a:t>
            </a:r>
            <a:r>
              <a:rPr lang="ru-RU" b="1" dirty="0" err="1" smtClean="0">
                <a:solidFill>
                  <a:schemeClr val="bg1"/>
                </a:solidFill>
              </a:rPr>
              <a:t>Линден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p143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196752"/>
            <a:ext cx="215063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ьная выноска 12"/>
          <p:cNvSpPr/>
          <p:nvPr/>
        </p:nvSpPr>
        <p:spPr>
          <a:xfrm>
            <a:off x="4427984" y="2708920"/>
            <a:ext cx="2304256" cy="1152128"/>
          </a:xfrm>
          <a:prstGeom prst="wedgeEllipseCallout">
            <a:avLst>
              <a:gd name="adj1" fmla="val -47607"/>
              <a:gd name="adj2" fmla="val -5702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Первое слово</a:t>
            </a:r>
            <a:endParaRPr lang="ru-RU" sz="2400" b="1" dirty="0"/>
          </a:p>
        </p:txBody>
      </p:sp>
      <p:pic>
        <p:nvPicPr>
          <p:cNvPr id="14" name="Рисунок 13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717032"/>
            <a:ext cx="36957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60648"/>
            <a:ext cx="2590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ьная выноска 15"/>
          <p:cNvSpPr/>
          <p:nvPr/>
        </p:nvSpPr>
        <p:spPr>
          <a:xfrm>
            <a:off x="3275856" y="0"/>
            <a:ext cx="3168352" cy="1152128"/>
          </a:xfrm>
          <a:prstGeom prst="wedgeEllipseCallout">
            <a:avLst>
              <a:gd name="adj1" fmla="val 61880"/>
              <a:gd name="adj2" fmla="val 548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Выпустите!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Отгадайте, что обозначают эти символы</a:t>
            </a:r>
            <a:endParaRPr lang="ru-RU" dirty="0"/>
          </a:p>
        </p:txBody>
      </p:sp>
      <p:pic>
        <p:nvPicPr>
          <p:cNvPr id="1026" name="Picture 2" descr="E:\Наглядность\Языкознание\Знаки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7"/>
            <a:ext cx="6696744" cy="2252621"/>
          </a:xfrm>
          <a:prstGeom prst="rect">
            <a:avLst/>
          </a:prstGeom>
          <a:noFill/>
        </p:spPr>
      </p:pic>
      <p:pic>
        <p:nvPicPr>
          <p:cNvPr id="1027" name="Picture 3" descr="E:\Наглядность\Языкознание\Знаки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79"/>
            <a:ext cx="6877223" cy="21602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2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Легенда о трагедии, произошедшей из-за неправильного сигнала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43802" cy="1219200"/>
          </a:xfrm>
        </p:spPr>
        <p:txBody>
          <a:bodyPr/>
          <a:lstStyle/>
          <a:p>
            <a:pPr algn="r"/>
            <a:r>
              <a:rPr lang="ru-RU" dirty="0" smtClean="0"/>
              <a:t>Ещё о сигналах</a:t>
            </a:r>
            <a:endParaRPr lang="ru-RU" dirty="0"/>
          </a:p>
        </p:txBody>
      </p:sp>
      <p:pic>
        <p:nvPicPr>
          <p:cNvPr id="5" name="Содержимое 4" descr="костры канадских индейце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9003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дроби бараба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508326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зелковое письм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72816"/>
            <a:ext cx="3026296" cy="162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игнальные огн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61048"/>
            <a:ext cx="3169915" cy="209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3568" y="3356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Канадские индейцы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Узелковое письмо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537321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 Африке известия передавались от поселения к поселению с помощью дроби большого барабана - </a:t>
            </a:r>
            <a:r>
              <a:rPr lang="ru-RU" b="1" i="1" dirty="0" err="1" smtClean="0"/>
              <a:t>тантама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Сигнальные огни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7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4319588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600" dirty="0">
                <a:latin typeface="Arial" charset="0"/>
              </a:rPr>
              <a:t> </a:t>
            </a:r>
            <a:r>
              <a:rPr lang="ru-RU" sz="2400" dirty="0"/>
              <a:t>Первые рассказы в картинках найдены в Америке.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Пять длинных лодок – пирог, в которых находится пятьдесят один человек, изображают переправу индейцев через озеро.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Человек на коне – это вождь.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Черепаха, орел, змея и другие животные – названия племен. </a:t>
            </a:r>
          </a:p>
        </p:txBody>
      </p:sp>
      <p:pic>
        <p:nvPicPr>
          <p:cNvPr id="322574" name="Picture 1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340768"/>
            <a:ext cx="4319587" cy="3887787"/>
          </a:xfrm>
        </p:spPr>
      </p:pic>
      <p:sp>
        <p:nvSpPr>
          <p:cNvPr id="322576" name="Line 16"/>
          <p:cNvSpPr>
            <a:spLocks noChangeShapeType="1"/>
          </p:cNvSpPr>
          <p:nvPr/>
        </p:nvSpPr>
        <p:spPr bwMode="auto">
          <a:xfrm flipV="1">
            <a:off x="3995936" y="3789040"/>
            <a:ext cx="1080120" cy="9357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4067944" y="4725144"/>
            <a:ext cx="165618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2578" name="Line 18"/>
          <p:cNvSpPr>
            <a:spLocks noChangeShapeType="1"/>
          </p:cNvSpPr>
          <p:nvPr/>
        </p:nvSpPr>
        <p:spPr bwMode="auto">
          <a:xfrm flipV="1">
            <a:off x="3851920" y="2996951"/>
            <a:ext cx="1800200" cy="93674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2579" name="Line 19"/>
          <p:cNvSpPr>
            <a:spLocks noChangeShapeType="1"/>
          </p:cNvSpPr>
          <p:nvPr/>
        </p:nvSpPr>
        <p:spPr bwMode="auto">
          <a:xfrm flipV="1">
            <a:off x="3995738" y="2420938"/>
            <a:ext cx="720725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21429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Рисуночное письмо североамериканских индейцев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рисуночного письма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16753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вы думаете, какую информацию несёт этот рисунок?</a:t>
            </a:r>
            <a:endParaRPr lang="ru-RU" dirty="0"/>
          </a:p>
        </p:txBody>
      </p:sp>
      <p:pic>
        <p:nvPicPr>
          <p:cNvPr id="7" name="Picture 15" descr="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539552" y="1700808"/>
            <a:ext cx="3218688" cy="301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995936" y="3933056"/>
            <a:ext cx="4536504" cy="2088232"/>
          </a:xfrm>
          <a:prstGeom prst="cloudCallout">
            <a:avLst>
              <a:gd name="adj1" fmla="val -65032"/>
              <a:gd name="adj2" fmla="val -1039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charset="0"/>
              </a:rPr>
              <a:t>Вышли мама, сын и папа на охоту из пещеры и  папа убил оленя, а из этого оленя получилось много одежды.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275856" y="3717032"/>
            <a:ext cx="4824536" cy="2592288"/>
          </a:xfrm>
          <a:prstGeom prst="cloudCallout">
            <a:avLst>
              <a:gd name="adj1" fmla="val -48920"/>
              <a:gd name="adj2" fmla="val -857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charset="0"/>
              </a:rPr>
              <a:t>Мы живем в пещере. Мы пошли на охоту. По дороге мы увидели динозавра. Победа была за нами. Мы съели его на празднике. Праздник прошёл удачно.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3419872" y="3501008"/>
            <a:ext cx="4824536" cy="2880320"/>
          </a:xfrm>
          <a:prstGeom prst="cloudCallout">
            <a:avLst>
              <a:gd name="adj1" fmla="val -51171"/>
              <a:gd name="adj2" fmla="val -7596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Жила в пещере семья. Пошел их отец на охоту. Стал стрелять в зверя и убил его. Он радуется, принес мясо домой. Увидели его дети и жена, обрадовались и съели мясо.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52400"/>
            <a:ext cx="7329510" cy="177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Загадочные знаки, покрывающие стены египетских храмов, гробниц, саркофагов – это «священные письма»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21018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99FF"/>
                </a:solidFill>
              </a:rPr>
              <a:t>иероглифы</a:t>
            </a:r>
          </a:p>
        </p:txBody>
      </p:sp>
      <p:pic>
        <p:nvPicPr>
          <p:cNvPr id="9222" name="Picture 6" descr="3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3733800" cy="3402013"/>
          </a:xfrm>
          <a:prstGeom prst="rect">
            <a:avLst/>
          </a:prstGeom>
          <a:noFill/>
        </p:spPr>
      </p:pic>
      <p:pic>
        <p:nvPicPr>
          <p:cNvPr id="9223" name="Picture 7" descr="31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49</TotalTime>
  <Words>358</Words>
  <Application>Microsoft Office PowerPoint</Application>
  <PresentationFormat>Экран (4:3)</PresentationFormat>
  <Paragraphs>46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Segoe Print</vt:lpstr>
      <vt:lpstr>Тема3</vt:lpstr>
      <vt:lpstr>Дорога к письменности</vt:lpstr>
      <vt:lpstr>Как вы думаете, как люди раньше обходились без письма?</vt:lpstr>
      <vt:lpstr>Презентация PowerPoint</vt:lpstr>
      <vt:lpstr>Отгадайте, что обозначают эти символы</vt:lpstr>
      <vt:lpstr>Легенда о трагедии, произошедшей из-за неправильного сигнала</vt:lpstr>
      <vt:lpstr>Ещё о сигналах</vt:lpstr>
      <vt:lpstr>Презентация PowerPoint</vt:lpstr>
      <vt:lpstr>Недостатки рисуночного письма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к письменности</dc:title>
  <dc:creator>Инесса</dc:creator>
  <cp:lastModifiedBy>MK</cp:lastModifiedBy>
  <cp:revision>10</cp:revision>
  <dcterms:created xsi:type="dcterms:W3CDTF">2013-09-04T15:55:05Z</dcterms:created>
  <dcterms:modified xsi:type="dcterms:W3CDTF">2017-11-06T22:44:24Z</dcterms:modified>
</cp:coreProperties>
</file>